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527" r:id="rId2"/>
    <p:sldId id="296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52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4352" autoAdjust="0"/>
  </p:normalViewPr>
  <p:slideViewPr>
    <p:cSldViewPr snapToGrid="0">
      <p:cViewPr varScale="1">
        <p:scale>
          <a:sx n="81" d="100"/>
          <a:sy n="81" d="100"/>
        </p:scale>
        <p:origin x="10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E92E9-9D8F-4EA6-A925-8E473DDA1956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54E35-0DDD-4B16-89C1-9DC684986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3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52FCF-18D0-4791-8DA8-07BE3C38C1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122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52FCF-18D0-4791-8DA8-07BE3C38C1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71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86B3F-EC29-40BA-A525-08E40421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EB90B1-F0FE-4376-9177-D3687F35B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E55D3-AF65-4167-A67D-A4D47EC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4991-5E4F-4E13-94A8-04EF9A219258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77DE2-6154-49BC-9DC0-C8754085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6BD0E-16FD-4D28-A250-158911A0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9252-08F6-4207-86AF-8464A7124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5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299B6-8F60-431D-B332-079AD794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C7907-B18F-439C-9728-1EBC9399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9248A-4897-4249-9337-45D796C7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4991-5E4F-4E13-94A8-04EF9A219258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8F9E7D-ADE9-4F0D-94E9-6F6F657F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644B5-C7E7-440A-BC19-7DF6D666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9252-08F6-4207-86AF-8464A7124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7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92CC-45AC-4B8A-9301-9FE352F7724B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D5E6-9E15-47C8-9BDB-0652B3011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window dir="ver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5CEF85-0CE1-4E92-9D31-106EA2B6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D451C8-2C39-4059-A435-0CDA1586F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DAF0FB-781F-4CF4-9D40-E727F975F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A4991-5E4F-4E13-94A8-04EF9A219258}" type="datetimeFigureOut">
              <a:rPr lang="zh-CN" altLang="en-US" smtClean="0"/>
              <a:t>2019/10/27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BEBFD-7170-4318-A7ED-4DE89B023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986A95-4381-44CC-90C2-DE8301FA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9252-08F6-4207-86AF-8464A7124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37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78000" sy="78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3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0033">
                  <a:alpha val="85000"/>
                </a:srgbClr>
              </a:gs>
              <a:gs pos="50000">
                <a:srgbClr val="214161">
                  <a:alpha val="90000"/>
                </a:srgbClr>
              </a:gs>
              <a:gs pos="100000">
                <a:srgbClr val="0B8491">
                  <a:alpha val="9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27463" y="4384285"/>
            <a:ext cx="1982351" cy="11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谢俊宇</a:t>
            </a:r>
            <a:endParaRPr lang="en-US" altLang="zh-CN" sz="1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信管研</a:t>
            </a:r>
            <a:r>
              <a:rPr lang="en-US" altLang="zh-CN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1901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2019-10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344763" y="2874815"/>
            <a:ext cx="75200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信息在社会系统中的文化渗透</a:t>
            </a:r>
          </a:p>
        </p:txBody>
      </p:sp>
    </p:spTree>
    <p:extLst>
      <p:ext uri="{BB962C8B-B14F-4D97-AF65-F5344CB8AC3E}">
        <p14:creationId xmlns:p14="http://schemas.microsoft.com/office/powerpoint/2010/main" val="269752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21F4E50-61D7-F441-9A85-3569D508532F}"/>
              </a:ext>
            </a:extLst>
          </p:cNvPr>
          <p:cNvSpPr txBox="1">
            <a:spLocks/>
          </p:cNvSpPr>
          <p:nvPr/>
        </p:nvSpPr>
        <p:spPr>
          <a:xfrm>
            <a:off x="1179226" y="826680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信息在社会系统中的作用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47B51-D5C6-CA4D-ADBE-B2B995BC6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信息技术发展的日新月异，极大方便人们的生活。</a:t>
            </a:r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控制信息传播的导向，避免社交工具被“政治”利用。</a:t>
            </a:r>
          </a:p>
        </p:txBody>
      </p:sp>
    </p:spTree>
    <p:extLst>
      <p:ext uri="{BB962C8B-B14F-4D97-AF65-F5344CB8AC3E}">
        <p14:creationId xmlns:p14="http://schemas.microsoft.com/office/powerpoint/2010/main" val="362825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78000" sy="78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3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0033">
                  <a:alpha val="85000"/>
                </a:srgbClr>
              </a:gs>
              <a:gs pos="50000">
                <a:srgbClr val="214161">
                  <a:alpha val="90000"/>
                </a:srgbClr>
              </a:gs>
              <a:gs pos="100000">
                <a:srgbClr val="0B8491">
                  <a:alpha val="9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844925" y="1288009"/>
            <a:ext cx="4502150" cy="4502150"/>
          </a:xfrm>
          <a:prstGeom prst="ellipse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76967" y="3240491"/>
            <a:ext cx="3570208" cy="8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76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FE4E6B3-24AF-DB4B-88C6-20C2234B5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483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A19AC-4A57-FD46-B10C-8DEAF671E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6" r="-1" b="10638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F58B218-AC53-48E5-B0E1-F61847E5E382}"/>
              </a:ext>
            </a:extLst>
          </p:cNvPr>
          <p:cNvSpPr txBox="1">
            <a:spLocks/>
          </p:cNvSpPr>
          <p:nvPr/>
        </p:nvSpPr>
        <p:spPr>
          <a:xfrm>
            <a:off x="881556" y="1175089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kern="1200" dirty="0">
                <a:solidFill>
                  <a:srgbClr val="000000"/>
                </a:solidFill>
                <a:latin typeface="+mn-ea"/>
                <a:ea typeface="+mn-ea"/>
              </a:rPr>
              <a:t>什么是社会系统？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222D0-033F-FB44-9FD7-5EEF4DB83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000" kern="1200" dirty="0">
                <a:solidFill>
                  <a:srgbClr val="000000"/>
                </a:solidFill>
                <a:latin typeface="+mn-ea"/>
                <a:cs typeface="+mn-cs"/>
              </a:rPr>
              <a:t>国家、地区、城市、公司、家庭等各个层次的子系统构成社会系统。</a:t>
            </a:r>
            <a:endParaRPr kumimoji="1" lang="en-US" altLang="zh-CN" sz="2000" kern="1200" dirty="0">
              <a:solidFill>
                <a:srgbClr val="000000"/>
              </a:solidFill>
              <a:latin typeface="+mn-ea"/>
              <a:cs typeface="+mn-cs"/>
            </a:endParaRPr>
          </a:p>
        </p:txBody>
      </p:sp>
      <p:pic>
        <p:nvPicPr>
          <p:cNvPr id="7" name="Picture 12" descr="C:\Users\BISTU-SIM\Desktop\Documents\01学校有关文件\00综合\学校标识\标、中英文组合副本.gif">
            <a:extLst>
              <a:ext uri="{FF2B5EF4-FFF2-40B4-BE49-F238E27FC236}">
                <a16:creationId xmlns:a16="http://schemas.microsoft.com/office/drawing/2014/main" id="{9825415A-5FD3-5F40-8E1C-E70A96109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3517" t="9035" r="2625" b="5557"/>
          <a:stretch/>
        </p:blipFill>
        <p:spPr bwMode="auto">
          <a:xfrm>
            <a:off x="381629" y="502920"/>
            <a:ext cx="3066107" cy="7132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154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2BFEF5-771B-E546-864D-D17DD44C0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2" b="1115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E6C706A-9197-7944-A840-97A2B73E77DA}"/>
              </a:ext>
            </a:extLst>
          </p:cNvPr>
          <p:cNvSpPr txBox="1">
            <a:spLocks/>
          </p:cNvSpPr>
          <p:nvPr/>
        </p:nvSpPr>
        <p:spPr>
          <a:xfrm>
            <a:off x="804998" y="4551037"/>
            <a:ext cx="5021782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kern="12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当今的信息传播方式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AF10F-BF9B-1E4D-A4BC-EF191DBC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539190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kumimoji="1" lang="zh-CN" alt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移动互联网：</a:t>
            </a:r>
            <a:r>
              <a:rPr lang="zh-CN" alt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将移动通信和互联网二者结合起来</a:t>
            </a:r>
            <a:endParaRPr kumimoji="1" lang="en-US" altLang="zh-CN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89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D05274D-82A7-4147-A4E9-AB21DB421A1A}"/>
              </a:ext>
            </a:extLst>
          </p:cNvPr>
          <p:cNvSpPr txBox="1">
            <a:spLocks/>
          </p:cNvSpPr>
          <p:nvPr/>
        </p:nvSpPr>
        <p:spPr>
          <a:xfrm>
            <a:off x="6094105" y="802955"/>
            <a:ext cx="4977976" cy="145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kern="12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当今的信息传播方式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68D4F9-7D07-2646-9FEE-1829D366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79" y="213398"/>
            <a:ext cx="2038524" cy="1360715"/>
          </a:xfrm>
          <a:prstGeom prst="rect">
            <a:avLst/>
          </a:prstGeom>
        </p:spPr>
      </p:pic>
      <p:sp>
        <p:nvSpPr>
          <p:cNvPr id="24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EFE3F1-E9CB-4B40-9461-7CCC9792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2" y="3875314"/>
            <a:ext cx="2765125" cy="267042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51A62-6E45-BF46-9F03-38D2E793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421682"/>
            <a:ext cx="5807259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kumimoji="1"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web2.0</a:t>
            </a:r>
            <a:r>
              <a:rPr kumimoji="1"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2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自上而下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的由少数资源控制者集中控制主导的互联网体系，转变为</a:t>
            </a:r>
            <a:r>
              <a:rPr lang="zh-CN" altLang="en-US" sz="2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自下而上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的由广大用户集体智慧和力量主导的互联网体系。</a:t>
            </a:r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F5152CC-305D-5343-B5EF-F692D34B2426}"/>
              </a:ext>
            </a:extLst>
          </p:cNvPr>
          <p:cNvSpPr txBox="1">
            <a:spLocks/>
          </p:cNvSpPr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资本与信息技术的不对称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35BB2-CF3D-A14D-AED5-11529446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947" y="813683"/>
            <a:ext cx="632825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美国垄断：</a:t>
            </a:r>
            <a:endParaRPr lang="en-US" altLang="zh-CN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/>
            <a:endParaRPr lang="en-US" altLang="zh-CN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全世界近</a:t>
            </a:r>
            <a:r>
              <a:rPr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90%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的新闻信息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世界</a:t>
            </a:r>
            <a:r>
              <a:rPr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75%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的电视节目的生产与制作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全球互联网共有</a:t>
            </a:r>
            <a:r>
              <a:rPr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13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台根域名服务器，其中</a:t>
            </a:r>
            <a:r>
              <a:rPr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台在美国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79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1AAB90-81D5-3448-9F17-8F7E4BEC1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7" r="8056" b="-2"/>
          <a:stretch/>
        </p:blipFill>
        <p:spPr>
          <a:xfrm>
            <a:off x="4296867" y="5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728840-FBFA-5B48-904A-C8C1462E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8" r="19845"/>
          <a:stretch/>
        </p:blipFill>
        <p:spPr>
          <a:xfrm>
            <a:off x="4041994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B027413-E7AE-FA4B-B99E-84F57259A628}"/>
              </a:ext>
            </a:extLst>
          </p:cNvPr>
          <p:cNvSpPr txBox="1">
            <a:spLocks/>
          </p:cNvSpPr>
          <p:nvPr/>
        </p:nvSpPr>
        <p:spPr>
          <a:xfrm>
            <a:off x="677334" y="1176489"/>
            <a:ext cx="3749061" cy="1508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kern="1200" dirty="0">
                <a:latin typeface="+mn-ea"/>
                <a:ea typeface="+mn-ea"/>
                <a:cs typeface="+mj-cs"/>
              </a:rPr>
              <a:t>网络意识形态斗争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3CE0C-FAB7-9E49-8D3F-1CBC9765C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95618"/>
            <a:ext cx="3749061" cy="30052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网络信息技术上的非对称性，严重削弱了广大发展中国家开展网络意识形态斗争的能力。</a:t>
            </a:r>
            <a:endParaRPr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他们在网上接收海量信息时，必然深受西方思维方式、价值观念、政治发展模式等方面的严重渗透。</a:t>
            </a:r>
            <a:endParaRPr kumimoji="1"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8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64A97A-D98A-6A44-A557-8530156D8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21999" r="10727" b="-1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321D65-61F5-4244-B28D-0DF813EFC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5" r="1032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A0899FA-FBA2-4C49-96C9-471C12A15DCF}"/>
              </a:ext>
            </a:extLst>
          </p:cNvPr>
          <p:cNvSpPr txBox="1">
            <a:spLocks/>
          </p:cNvSpPr>
          <p:nvPr/>
        </p:nvSpPr>
        <p:spPr>
          <a:xfrm>
            <a:off x="794966" y="1384498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dirty="0">
                <a:latin typeface="+mn-ea"/>
                <a:ea typeface="+mn-ea"/>
              </a:rPr>
              <a:t>网络意识形态斗争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BF689-01E3-B649-A762-868B21EA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99" y="2037898"/>
            <a:ext cx="6680324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互联网已经成为文化渗透、反渗透乃至政治斗争的主战场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/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净化本国网络空间，打压国内的反种族运动。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民主人权输出，干扰他国文化自主发展和民选政权。</a:t>
            </a:r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12" descr="C:\Users\BISTU-SIM\Desktop\Documents\01学校有关文件\00综合\学校标识\标、中英文组合副本.gif">
            <a:extLst>
              <a:ext uri="{FF2B5EF4-FFF2-40B4-BE49-F238E27FC236}">
                <a16:creationId xmlns:a16="http://schemas.microsoft.com/office/drawing/2014/main" id="{5CDF441C-5AF7-3143-AA14-75EC37D09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3517" t="9035" r="2625" b="5557"/>
          <a:stretch/>
        </p:blipFill>
        <p:spPr bwMode="auto">
          <a:xfrm>
            <a:off x="381629" y="502920"/>
            <a:ext cx="3066107" cy="7132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4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6D044806-1145-C941-BC24-F169ADB2B514}"/>
              </a:ext>
            </a:extLst>
          </p:cNvPr>
          <p:cNvSpPr txBox="1">
            <a:spLocks/>
          </p:cNvSpPr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阿拉伯之春</a:t>
            </a:r>
            <a:r>
              <a:rPr lang="en-US" altLang="zh-CN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推特革命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928E6-70A6-9049-9070-A4ABFB2E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921" y="813683"/>
            <a:ext cx="5945483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美国是“阿拉伯之春”的背后推手。</a:t>
            </a:r>
            <a:endParaRPr lang="en-US" altLang="zh-CN" sz="24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lang="en-US" altLang="zh-CN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培养网络大</a:t>
            </a:r>
            <a:r>
              <a:rPr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，组成“网络阿拉伯联盟”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借助互联网的信息传播，在网络上设置议题，呼风唤雨。</a:t>
            </a:r>
            <a:endParaRPr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通过社交媒体煽动不满情绪，操控民众力量。</a:t>
            </a:r>
            <a:endParaRPr kumimoji="1" lang="en-US" altLang="zh-CN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/>
            <a:r>
              <a:rPr kumimoji="1"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How </a:t>
            </a:r>
            <a:r>
              <a:rPr kumimoji="1" lang="en-US" altLang="zh-CN" sz="20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facebook</a:t>
            </a:r>
            <a:r>
              <a:rPr kumimoji="1" lang="en-US" altLang="zh-CN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change the world?</a:t>
            </a:r>
          </a:p>
        </p:txBody>
      </p:sp>
    </p:spTree>
    <p:extLst>
      <p:ext uri="{BB962C8B-B14F-4D97-AF65-F5344CB8AC3E}">
        <p14:creationId xmlns:p14="http://schemas.microsoft.com/office/powerpoint/2010/main" val="205156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C29AAB-CBFD-E349-A71F-2C7F5953DB02}"/>
              </a:ext>
            </a:extLst>
          </p:cNvPr>
          <p:cNvSpPr txBox="1">
            <a:spLocks/>
          </p:cNvSpPr>
          <p:nvPr/>
        </p:nvSpPr>
        <p:spPr>
          <a:xfrm>
            <a:off x="648928" y="1306079"/>
            <a:ext cx="658649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3200" b="1" kern="12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如何加强信息管理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1CC0D-54B4-D149-8436-7434C584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3072581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kumimoji="1" lang="en-US" altLang="zh-CN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加强国内媒体、社交平台的信息审查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加强群众的爱国主义教育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抵制境外媒体煽动的“颜色革命”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FED653-D0FB-694D-A89A-B408D721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94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  <p:pic>
        <p:nvPicPr>
          <p:cNvPr id="7" name="Picture 12" descr="C:\Users\BISTU-SIM\Desktop\Documents\01学校有关文件\00综合\学校标识\标、中英文组合副本.gif">
            <a:extLst>
              <a:ext uri="{FF2B5EF4-FFF2-40B4-BE49-F238E27FC236}">
                <a16:creationId xmlns:a16="http://schemas.microsoft.com/office/drawing/2014/main" id="{B08FC278-70FC-FF4B-97D4-BDA138D42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517" t="9035" r="2625" b="5557"/>
          <a:stretch/>
        </p:blipFill>
        <p:spPr bwMode="auto">
          <a:xfrm>
            <a:off x="381629" y="502920"/>
            <a:ext cx="3066107" cy="7132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005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330</Words>
  <Application>Microsoft Office PowerPoint</Application>
  <PresentationFormat>宽屏</PresentationFormat>
  <Paragraphs>46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office2016mac01504</dc:creator>
  <cp:lastModifiedBy>office2016mac01504</cp:lastModifiedBy>
  <cp:revision>27</cp:revision>
  <dcterms:created xsi:type="dcterms:W3CDTF">2019-10-17T04:29:38Z</dcterms:created>
  <dcterms:modified xsi:type="dcterms:W3CDTF">2019-10-27T10:51:22Z</dcterms:modified>
</cp:coreProperties>
</file>